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70" r:id="rId3"/>
    <p:sldId id="273" r:id="rId4"/>
    <p:sldId id="314" r:id="rId5"/>
    <p:sldId id="282" r:id="rId6"/>
    <p:sldId id="290" r:id="rId7"/>
    <p:sldId id="272" r:id="rId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  <p:embeddedFont>
      <p:font typeface="Montserrat ExtraBold" panose="00000900000000000000" pitchFamily="50" charset="0"/>
      <p:bold r:id="rId19"/>
      <p:boldItalic r:id="rId20"/>
    </p:embeddedFont>
    <p:embeddedFont>
      <p:font typeface="Montserrat Light" panose="00000400000000000000" pitchFamily="50" charset="0"/>
      <p:regular r:id="rId21"/>
      <p:italic r:id="rId22"/>
    </p:embeddedFont>
    <p:embeddedFont>
      <p:font typeface="Montserrat Medium" panose="00000600000000000000" pitchFamily="50" charset="0"/>
      <p:regular r:id="rId23"/>
      <p:italic r:id="rId2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8F4F8"/>
    <a:srgbClr val="FFFFE7"/>
    <a:srgbClr val="002060"/>
    <a:srgbClr val="FFFFE1"/>
    <a:srgbClr val="FFFFCC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0" autoAdjust="0"/>
    <p:restoredTop sz="94616" autoAdjust="0"/>
  </p:normalViewPr>
  <p:slideViewPr>
    <p:cSldViewPr>
      <p:cViewPr varScale="1">
        <p:scale>
          <a:sx n="142" d="100"/>
          <a:sy n="142" d="100"/>
        </p:scale>
        <p:origin x="88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3A65-8597-41BE-BC33-2203043A9C1E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F7D85-2E29-4B80-81B1-2CB98CCD457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070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36816-CF65-4C21-A19B-5B7DF1D14897}" type="datetimeFigureOut">
              <a:rPr lang="it-IT" smtClean="0"/>
              <a:t>03/02/2020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2AEA5-3271-4353-8352-C19BEE50C7C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563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AEA5-3271-4353-8352-C19BEE50C7C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52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AEA5-3271-4353-8352-C19BEE50C7C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14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2AEA5-3271-4353-8352-C19BEE50C7C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8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DEAC-AAC7-416B-B021-628363537496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48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6B59-315A-4C76-AEB8-E6C66CD62EBA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6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33881-5184-4095-A499-AF6198145AEA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7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76456" y="4803998"/>
            <a:ext cx="467544" cy="273844"/>
          </a:xfrm>
        </p:spPr>
        <p:txBody>
          <a:bodyPr/>
          <a:lstStyle>
            <a:lvl1pPr algn="l">
              <a:defRPr sz="900" baseline="0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A111F5CB-D4ED-460F-A050-4DB5EF80D838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Picture 3" descr="\\Mac\Home\Desktop\beuta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727" y="4857704"/>
            <a:ext cx="178297" cy="1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1 7"/>
          <p:cNvCxnSpPr/>
          <p:nvPr userDrawn="1"/>
        </p:nvCxnSpPr>
        <p:spPr>
          <a:xfrm flipV="1">
            <a:off x="8681448" y="4845912"/>
            <a:ext cx="0" cy="17411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8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93A4-871E-4FCD-A771-1BCBF08FC864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7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7349-516D-4000-A5DD-8664639588A9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3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83AD-8C6C-45FD-8B89-3F9BED93DA1C}" type="datetime1">
              <a:rPr lang="it-IT" smtClean="0"/>
              <a:t>03/02/2020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3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E0BA-2D5A-4303-B9EB-8DDC8EAB9C70}" type="datetime1">
              <a:rPr lang="it-IT" smtClean="0"/>
              <a:t>03/02/2020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14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7337-4120-46BA-9A65-5AAB1D569FB9}" type="datetime1">
              <a:rPr lang="it-IT" smtClean="0"/>
              <a:t>03/02/2020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27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DA8-2DEA-4445-BD4B-0700356613E5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10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B33A-EE2A-4C3E-8E7E-CE7ADB570C43}" type="datetime1">
              <a:rPr lang="it-IT" smtClean="0"/>
              <a:t>03/02/2020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dgdsg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76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8BDF-1A6C-4FA2-9704-A0F8AE79C082}" type="datetime1">
              <a:rPr lang="it-IT" smtClean="0"/>
              <a:t>03/02/2020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dgdsg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F5CB-D4ED-460F-A050-4DB5EF80D8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936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0"/>
            <a:ext cx="9144000" cy="47577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0" t="33667" r="58667" b="36167"/>
          <a:stretch/>
        </p:blipFill>
        <p:spPr bwMode="auto">
          <a:xfrm>
            <a:off x="3941676" y="1203598"/>
            <a:ext cx="1368152" cy="4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2573524" y="1779662"/>
            <a:ext cx="41044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1704" y="3579862"/>
            <a:ext cx="90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Mapei </a:t>
            </a:r>
            <a:r>
              <a:rPr lang="en-US" sz="12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solutions are applied in construction sites all </a:t>
            </a:r>
            <a:r>
              <a:rPr lang="en-US" sz="1200" b="1" dirty="0">
                <a:solidFill>
                  <a:srgbClr val="0070C0"/>
                </a:solidFill>
                <a:latin typeface="Montserrat ExtraBold" panose="00000900000000000000" pitchFamily="2" charset="0"/>
              </a:rPr>
              <a:t>around the world</a:t>
            </a:r>
            <a:r>
              <a:rPr lang="en-US" sz="1200" b="1" dirty="0">
                <a:solidFill>
                  <a:srgbClr val="0070C0"/>
                </a:solidFill>
                <a:latin typeface="Montserrat Light" panose="00000400000000000000" pitchFamily="2" charset="0"/>
              </a:rPr>
              <a:t>, everyday</a:t>
            </a:r>
            <a:endParaRPr lang="it-IT" sz="1200" b="1" dirty="0">
              <a:solidFill>
                <a:srgbClr val="0070C0"/>
              </a:solidFill>
              <a:latin typeface="Montserrat Light" panose="00000400000000000000" pitchFamily="2" charset="0"/>
            </a:endParaRPr>
          </a:p>
        </p:txBody>
      </p:sp>
      <p:pic>
        <p:nvPicPr>
          <p:cNvPr id="1027" name="Picture 3" descr="\\Mac\Home\Desktop\cubi per presentazione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/>
          <a:stretch/>
        </p:blipFill>
        <p:spPr bwMode="auto">
          <a:xfrm flipH="1">
            <a:off x="7596336" y="2503022"/>
            <a:ext cx="1559666" cy="22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\\Mac\Home\Desktop\cubi per presentazione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b="16946"/>
          <a:stretch/>
        </p:blipFill>
        <p:spPr bwMode="auto">
          <a:xfrm rot="10800000" flipH="1">
            <a:off x="-12002" y="-1"/>
            <a:ext cx="1559666" cy="1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5">
            <a:extLst>
              <a:ext uri="{FF2B5EF4-FFF2-40B4-BE49-F238E27FC236}">
                <a16:creationId xmlns:a16="http://schemas.microsoft.com/office/drawing/2014/main" id="{CAA46D44-1688-4D78-AADA-2A45CB7530E3}"/>
              </a:ext>
            </a:extLst>
          </p:cNvPr>
          <p:cNvSpPr txBox="1"/>
          <p:nvPr/>
        </p:nvSpPr>
        <p:spPr>
          <a:xfrm>
            <a:off x="-12003" y="1851670"/>
            <a:ext cx="915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latin typeface="Montserrat" panose="00000500000000000000" pitchFamily="2" charset="0"/>
              </a:rPr>
              <a:t>Project: Mapletree Logistics Hub, Port of Tanjung Pelepas-Johor</a:t>
            </a:r>
          </a:p>
          <a:p>
            <a:pPr algn="ct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Category: Commercial </a:t>
            </a:r>
          </a:p>
          <a:p>
            <a:pPr algn="ctr"/>
            <a:r>
              <a:rPr 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Division: Epoxy Flooring</a:t>
            </a:r>
          </a:p>
        </p:txBody>
      </p:sp>
    </p:spTree>
    <p:extLst>
      <p:ext uri="{BB962C8B-B14F-4D97-AF65-F5344CB8AC3E}">
        <p14:creationId xmlns:p14="http://schemas.microsoft.com/office/powerpoint/2010/main" val="24526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2</a:t>
            </a:fld>
            <a:endParaRPr lang="it-IT" dirty="0"/>
          </a:p>
        </p:txBody>
      </p:sp>
      <p:cxnSp>
        <p:nvCxnSpPr>
          <p:cNvPr id="3" name="Connettore 1 2"/>
          <p:cNvCxnSpPr/>
          <p:nvPr/>
        </p:nvCxnSpPr>
        <p:spPr>
          <a:xfrm>
            <a:off x="-36512" y="184666"/>
            <a:ext cx="410445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0" y="184666"/>
            <a:ext cx="72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Mapletree Logistics Hub</a:t>
            </a:r>
            <a:r>
              <a:rPr lang="it-IT">
                <a:solidFill>
                  <a:srgbClr val="002060"/>
                </a:solidFill>
                <a:latin typeface="Montserrat Medium" panose="020B0604020202020204" charset="0"/>
              </a:rPr>
              <a:t>, Port of Tanjung Pelepas-Johor</a:t>
            </a:r>
            <a:endParaRPr lang="it-IT" dirty="0">
              <a:solidFill>
                <a:srgbClr val="002060"/>
              </a:solidFill>
              <a:latin typeface="Montserrat Medium" panose="020B060402020202020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18256" y="-20538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  <a:latin typeface="Montserrat" panose="00000500000000000000" pitchFamily="2" charset="0"/>
              </a:rPr>
              <a:t>Malaysia, Mapletree Logistics Hub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E89D2-A583-481A-AAB6-44A02C4AB634}"/>
              </a:ext>
            </a:extLst>
          </p:cNvPr>
          <p:cNvSpPr/>
          <p:nvPr/>
        </p:nvSpPr>
        <p:spPr>
          <a:xfrm>
            <a:off x="5149248" y="699542"/>
            <a:ext cx="39282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Montserrat ExtraBold" panose="020B0604020202020204" charset="0"/>
              </a:rPr>
              <a:t>About Mapletree Logistics </a:t>
            </a:r>
            <a:r>
              <a:rPr lang="en-US" sz="1600" dirty="0">
                <a:solidFill>
                  <a:srgbClr val="002060"/>
                </a:solidFill>
                <a:latin typeface="Montserrat ExtraBold" panose="020B0604020202020204" charset="0"/>
              </a:rPr>
              <a:t>Hub</a:t>
            </a:r>
          </a:p>
          <a:p>
            <a:endParaRPr lang="en-US" sz="1600" dirty="0">
              <a:solidFill>
                <a:srgbClr val="002060"/>
              </a:solidFill>
              <a:latin typeface="Montserrat ExtraBold" panose="020B0604020202020204" charset="0"/>
            </a:endParaRPr>
          </a:p>
          <a:p>
            <a:pPr algn="just"/>
            <a:r>
              <a:rPr lang="en-MY" sz="1200" b="1" dirty="0" err="1">
                <a:solidFill>
                  <a:srgbClr val="002060"/>
                </a:solidFill>
                <a:latin typeface="Montserrat" panose="020B0604020202020204" charset="0"/>
              </a:rPr>
              <a:t>Mapletree</a:t>
            </a:r>
            <a:r>
              <a:rPr lang="en-MY" sz="1200" b="1" dirty="0">
                <a:solidFill>
                  <a:srgbClr val="002060"/>
                </a:solidFill>
                <a:latin typeface="Montserrat" panose="020B0604020202020204" charset="0"/>
              </a:rPr>
              <a:t> Logistics Trust (MLT)</a:t>
            </a:r>
            <a:r>
              <a:rPr lang="en-MY" sz="1200" dirty="0">
                <a:solidFill>
                  <a:srgbClr val="002060"/>
                </a:solidFill>
                <a:latin typeface="Montserrat" panose="020B0604020202020204" charset="0"/>
              </a:rPr>
              <a:t> is a real estate investment trust </a:t>
            </a:r>
            <a:r>
              <a:rPr lang="en-MY" sz="1200">
                <a:solidFill>
                  <a:srgbClr val="002060"/>
                </a:solidFill>
                <a:latin typeface="Montserrat" panose="020B0604020202020204" charset="0"/>
              </a:rPr>
              <a:t>which owns a diversified portfolio of logistics warehouses in Singapore, Japan, China, South Korea, Vietnam,  Australia, Hong Kong and Malaysia.</a:t>
            </a:r>
          </a:p>
          <a:p>
            <a:pPr algn="just"/>
            <a:endParaRPr lang="en-MY" sz="1200">
              <a:solidFill>
                <a:srgbClr val="002060"/>
              </a:solidFill>
              <a:latin typeface="Montserrat" panose="020B0604020202020204" charset="0"/>
            </a:endParaRPr>
          </a:p>
          <a:p>
            <a:pPr algn="just"/>
            <a:r>
              <a:rPr lang="en-MY" sz="1200">
                <a:solidFill>
                  <a:srgbClr val="002060"/>
                </a:solidFill>
                <a:latin typeface="Montserrat" panose="020B0604020202020204" charset="0"/>
              </a:rPr>
              <a:t>This new logistics hub comprises three blocks of double-storey industrial warehouses and one office block, with a total gross floor area of about 110,000 square metres. It is designed with high building specifications and uses pre-stressed structural concrete sections.</a:t>
            </a:r>
          </a:p>
          <a:p>
            <a:pPr algn="just"/>
            <a:endParaRPr lang="x-none" sz="1200">
              <a:solidFill>
                <a:srgbClr val="002060"/>
              </a:solidFill>
              <a:latin typeface="Montserrat" panose="020B0604020202020204" charset="0"/>
            </a:endParaRPr>
          </a:p>
          <a:p>
            <a:pPr algn="just"/>
            <a:r>
              <a:rPr lang="en-MY" sz="1200">
                <a:solidFill>
                  <a:srgbClr val="002060"/>
                </a:solidFill>
                <a:latin typeface="Montserrat" panose="020B0604020202020204" charset="0"/>
              </a:rPr>
              <a:t>The Port </a:t>
            </a:r>
            <a:r>
              <a:rPr lang="en-MY" sz="1200" dirty="0">
                <a:solidFill>
                  <a:srgbClr val="002060"/>
                </a:solidFill>
                <a:latin typeface="Montserrat" panose="020B0604020202020204" charset="0"/>
              </a:rPr>
              <a:t>of </a:t>
            </a:r>
            <a:r>
              <a:rPr lang="en-MY" sz="1200" err="1">
                <a:solidFill>
                  <a:srgbClr val="002060"/>
                </a:solidFill>
                <a:latin typeface="Montserrat" panose="020B0604020202020204" charset="0"/>
              </a:rPr>
              <a:t>Tanjung</a:t>
            </a:r>
            <a:r>
              <a:rPr lang="en-MY" sz="1200">
                <a:solidFill>
                  <a:srgbClr val="002060"/>
                </a:solidFill>
                <a:latin typeface="Montserrat" panose="020B0604020202020204" charset="0"/>
              </a:rPr>
              <a:t> Pelepas lies within Iskandar Malaysia, which was established in 2006 as the </a:t>
            </a:r>
            <a:r>
              <a:rPr lang="en-US" sz="1200">
                <a:solidFill>
                  <a:srgbClr val="002060"/>
                </a:solidFill>
                <a:latin typeface="Montserrat" panose="020B0604020202020204" charset="0"/>
              </a:rPr>
              <a:t>main southern development corridor in the state of Johor</a:t>
            </a:r>
            <a:r>
              <a:rPr lang="en-MY" sz="1200">
                <a:solidFill>
                  <a:srgbClr val="002060"/>
                </a:solidFill>
                <a:latin typeface="Montserrat" panose="020B0604020202020204" charset="0"/>
              </a:rPr>
              <a:t>. </a:t>
            </a:r>
            <a:endParaRPr lang="en-MY" sz="1200" dirty="0">
              <a:solidFill>
                <a:srgbClr val="002060"/>
              </a:solidFill>
              <a:latin typeface="Montserrat" panose="020B0604020202020204" charset="0"/>
            </a:endParaRPr>
          </a:p>
        </p:txBody>
      </p:sp>
      <p:pic>
        <p:nvPicPr>
          <p:cNvPr id="9" name="Picture 2" descr="C:\Users\PK.Cheah\Desktop\New folder (2)\MLH-2.jpg">
            <a:extLst>
              <a:ext uri="{FF2B5EF4-FFF2-40B4-BE49-F238E27FC236}">
                <a16:creationId xmlns:a16="http://schemas.microsoft.com/office/drawing/2014/main" id="{6249699D-BC9B-4A5B-BABE-58D40BE45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8045"/>
            <a:ext cx="5149249" cy="386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3739A37-20D2-440E-811D-10487373E956}"/>
              </a:ext>
            </a:extLst>
          </p:cNvPr>
          <p:cNvSpPr/>
          <p:nvPr/>
        </p:nvSpPr>
        <p:spPr>
          <a:xfrm>
            <a:off x="0" y="801443"/>
            <a:ext cx="6286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050" dirty="0">
                <a:solidFill>
                  <a:srgbClr val="002060"/>
                </a:solidFill>
                <a:latin typeface="Montserrat" panose="020B0604020202020204" charset="0"/>
              </a:rPr>
              <a:t>MLH-2</a:t>
            </a:r>
          </a:p>
        </p:txBody>
      </p:sp>
    </p:spTree>
    <p:extLst>
      <p:ext uri="{BB962C8B-B14F-4D97-AF65-F5344CB8AC3E}">
        <p14:creationId xmlns:p14="http://schemas.microsoft.com/office/powerpoint/2010/main" val="266602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3</a:t>
            </a:fld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1DF55-1F22-4FEF-ACED-D5502BD0296C}"/>
              </a:ext>
            </a:extLst>
          </p:cNvPr>
          <p:cNvSpPr/>
          <p:nvPr/>
        </p:nvSpPr>
        <p:spPr>
          <a:xfrm>
            <a:off x="356" y="627534"/>
            <a:ext cx="5435740" cy="2492990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Montserrat ExtraBold" panose="020B0604020202020204" charset="0"/>
              </a:rPr>
              <a:t>The Project Needs</a:t>
            </a:r>
            <a:endParaRPr lang="en-US" sz="1200" i="1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endParaRPr lang="en-US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algn="just"/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The ground and first floor slabs of the newly-built warehouses, originally finished with dry shake hardeners (by a competitor), suffered the problem of “sweating”. Dampness appeared on the floors without any obvious reason. </a:t>
            </a:r>
          </a:p>
          <a:p>
            <a:pPr algn="just"/>
            <a:endParaRPr lang="en-MY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algn="just"/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The owner </a:t>
            </a:r>
            <a:r>
              <a:rPr lang="en-MY" sz="1200" dirty="0">
                <a:solidFill>
                  <a:srgbClr val="002060"/>
                </a:solidFill>
                <a:latin typeface="Montserrat" panose="00000500000000000000" pitchFamily="2" charset="0"/>
              </a:rPr>
              <a:t>of the </a:t>
            </a:r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property needed a solution and invited proposals from principal flooring  companies. As part of the evaluation, </a:t>
            </a:r>
            <a:r>
              <a:rPr lang="en-US" sz="1200" b="1">
                <a:solidFill>
                  <a:srgbClr val="0070C0"/>
                </a:solidFill>
                <a:latin typeface="Montserrat" panose="00000500000000000000" pitchFamily="2" charset="0"/>
              </a:rPr>
              <a:t>Mapei Malaysia</a:t>
            </a:r>
            <a:r>
              <a:rPr lang="en-US" sz="1200">
                <a:latin typeface="Montserrat" panose="00000500000000000000" pitchFamily="2" charset="0"/>
              </a:rPr>
              <a:t> 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was </a:t>
            </a:r>
            <a:r>
              <a:rPr lang="en-US" sz="1200" dirty="0">
                <a:solidFill>
                  <a:srgbClr val="002060"/>
                </a:solidFill>
                <a:latin typeface="Montserrat" panose="00000500000000000000" pitchFamily="2" charset="0"/>
              </a:rPr>
              <a:t>invited to perform 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a trial application on a </a:t>
            </a:r>
            <a:r>
              <a:rPr lang="en-US" sz="1200" dirty="0">
                <a:solidFill>
                  <a:srgbClr val="002060"/>
                </a:solidFill>
                <a:latin typeface="Montserrat" panose="00000500000000000000" pitchFamily="2" charset="0"/>
              </a:rPr>
              <a:t>small area along 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with other </a:t>
            </a:r>
            <a:r>
              <a:rPr lang="en-US" sz="1200" dirty="0">
                <a:solidFill>
                  <a:srgbClr val="002060"/>
                </a:solidFill>
                <a:latin typeface="Montserrat" panose="00000500000000000000" pitchFamily="2" charset="0"/>
              </a:rPr>
              <a:t>competitors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</a:p>
          <a:p>
            <a:pPr algn="just"/>
            <a:endParaRPr lang="en-US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algn="just"/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The key selection criteria for the flooring solution were:</a:t>
            </a:r>
          </a:p>
        </p:txBody>
      </p:sp>
      <p:cxnSp>
        <p:nvCxnSpPr>
          <p:cNvPr id="7" name="Connettore 1 2">
            <a:extLst>
              <a:ext uri="{FF2B5EF4-FFF2-40B4-BE49-F238E27FC236}">
                <a16:creationId xmlns:a16="http://schemas.microsoft.com/office/drawing/2014/main" id="{6127C0E1-4D67-4B90-AB04-CDE6033663F9}"/>
              </a:ext>
            </a:extLst>
          </p:cNvPr>
          <p:cNvCxnSpPr/>
          <p:nvPr/>
        </p:nvCxnSpPr>
        <p:spPr>
          <a:xfrm>
            <a:off x="-36512" y="184666"/>
            <a:ext cx="410445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57FD8C52-F109-4304-B57C-658DA8FC4361}"/>
              </a:ext>
            </a:extLst>
          </p:cNvPr>
          <p:cNvSpPr txBox="1"/>
          <p:nvPr/>
        </p:nvSpPr>
        <p:spPr>
          <a:xfrm>
            <a:off x="0" y="184666"/>
            <a:ext cx="616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Mapletree Logistics Hub</a:t>
            </a:r>
            <a:r>
              <a:rPr lang="it-IT" dirty="0">
                <a:solidFill>
                  <a:srgbClr val="002060"/>
                </a:solidFill>
                <a:latin typeface="Montserrat Medium" panose="020B0604020202020204" charset="0"/>
              </a:rPr>
              <a:t>, PTP-Johor</a:t>
            </a: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6980BB3B-B7E0-48CF-B06F-35757175D1DF}"/>
              </a:ext>
            </a:extLst>
          </p:cNvPr>
          <p:cNvSpPr txBox="1"/>
          <p:nvPr/>
        </p:nvSpPr>
        <p:spPr>
          <a:xfrm>
            <a:off x="-18256" y="-20538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  <a:latin typeface="Montserrat" panose="00000500000000000000" pitchFamily="2" charset="0"/>
              </a:rPr>
              <a:t>Malaysia, Mapletree Logistics 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A98BB-8CD5-4B57-B1E9-008955946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293" y="3120524"/>
            <a:ext cx="2697302" cy="2022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57CCA5-E2D3-427E-94D9-14E7FED2E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18846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48F7C9D-442B-4ECC-A34D-050D33C09A92}"/>
              </a:ext>
            </a:extLst>
          </p:cNvPr>
          <p:cNvSpPr/>
          <p:nvPr/>
        </p:nvSpPr>
        <p:spPr>
          <a:xfrm>
            <a:off x="3982" y="3132713"/>
            <a:ext cx="2726855" cy="2000548"/>
          </a:xfrm>
          <a:prstGeom prst="rect">
            <a:avLst/>
          </a:prstGeom>
          <a:solidFill>
            <a:srgbClr val="FFFFE7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Effective and durable solution to “sweating” problems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Able to complete installation of 110,000 m</a:t>
            </a:r>
            <a:r>
              <a:rPr lang="en-US" sz="1200" baseline="30000">
                <a:solidFill>
                  <a:srgbClr val="002060"/>
                </a:solidFill>
                <a:latin typeface="Montserrat" panose="00000500000000000000" pitchFamily="2" charset="0"/>
              </a:rPr>
              <a:t>2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 in 6 months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Close attendance &amp; technical support by a competent principal.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A1BB4F-5FDA-44FC-967D-D7A511BBEFB2}"/>
              </a:ext>
            </a:extLst>
          </p:cNvPr>
          <p:cNvSpPr txBox="1"/>
          <p:nvPr/>
        </p:nvSpPr>
        <p:spPr>
          <a:xfrm>
            <a:off x="5405509" y="4828029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chemeClr val="bg1"/>
                </a:solidFill>
              </a:rPr>
              <a:t>“sweating” floors</a:t>
            </a:r>
            <a:endParaRPr lang="x-none" sz="11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9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4</a:t>
            </a:fld>
            <a:endParaRPr lang="it-IT" dirty="0"/>
          </a:p>
        </p:txBody>
      </p:sp>
      <p:cxnSp>
        <p:nvCxnSpPr>
          <p:cNvPr id="7" name="Connettore 1 2">
            <a:extLst>
              <a:ext uri="{FF2B5EF4-FFF2-40B4-BE49-F238E27FC236}">
                <a16:creationId xmlns:a16="http://schemas.microsoft.com/office/drawing/2014/main" id="{6127C0E1-4D67-4B90-AB04-CDE6033663F9}"/>
              </a:ext>
            </a:extLst>
          </p:cNvPr>
          <p:cNvCxnSpPr/>
          <p:nvPr/>
        </p:nvCxnSpPr>
        <p:spPr>
          <a:xfrm>
            <a:off x="-36512" y="184666"/>
            <a:ext cx="410445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4">
            <a:extLst>
              <a:ext uri="{FF2B5EF4-FFF2-40B4-BE49-F238E27FC236}">
                <a16:creationId xmlns:a16="http://schemas.microsoft.com/office/drawing/2014/main" id="{57FD8C52-F109-4304-B57C-658DA8FC4361}"/>
              </a:ext>
            </a:extLst>
          </p:cNvPr>
          <p:cNvSpPr txBox="1"/>
          <p:nvPr/>
        </p:nvSpPr>
        <p:spPr>
          <a:xfrm>
            <a:off x="0" y="184666"/>
            <a:ext cx="616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Mapletree Logistics Hub</a:t>
            </a:r>
            <a:r>
              <a:rPr lang="it-IT" dirty="0">
                <a:solidFill>
                  <a:srgbClr val="002060"/>
                </a:solidFill>
                <a:latin typeface="Montserrat Medium" panose="020B0604020202020204" charset="0"/>
              </a:rPr>
              <a:t>, PTP-Johor</a:t>
            </a:r>
          </a:p>
        </p:txBody>
      </p:sp>
      <p:sp>
        <p:nvSpPr>
          <p:cNvPr id="9" name="CasellaDiTesto 5">
            <a:extLst>
              <a:ext uri="{FF2B5EF4-FFF2-40B4-BE49-F238E27FC236}">
                <a16:creationId xmlns:a16="http://schemas.microsoft.com/office/drawing/2014/main" id="{6980BB3B-B7E0-48CF-B06F-35757175D1DF}"/>
              </a:ext>
            </a:extLst>
          </p:cNvPr>
          <p:cNvSpPr txBox="1"/>
          <p:nvPr/>
        </p:nvSpPr>
        <p:spPr>
          <a:xfrm>
            <a:off x="-18256" y="-20538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  <a:latin typeface="Montserrat" panose="00000500000000000000" pitchFamily="2" charset="0"/>
              </a:rPr>
              <a:t>Malaysia, Mapletree Logistics Hub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EE585D-A9FE-43E7-8FC1-22DC27F3F8B8}"/>
              </a:ext>
            </a:extLst>
          </p:cNvPr>
          <p:cNvSpPr/>
          <p:nvPr/>
        </p:nvSpPr>
        <p:spPr>
          <a:xfrm>
            <a:off x="20526" y="648316"/>
            <a:ext cx="4047418" cy="3416320"/>
          </a:xfrm>
          <a:prstGeom prst="rect">
            <a:avLst/>
          </a:prstGeom>
          <a:solidFill>
            <a:srgbClr val="E8F4F8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Montserrat ExtraBold" panose="020B0604020202020204" charset="0"/>
              </a:rPr>
              <a:t>The </a:t>
            </a:r>
            <a:r>
              <a:rPr lang="en-US" sz="1200">
                <a:solidFill>
                  <a:srgbClr val="002060"/>
                </a:solidFill>
                <a:latin typeface="Montserrat ExtraBold" panose="020B0604020202020204" charset="0"/>
              </a:rPr>
              <a:t>Proposed Solution &amp; why </a:t>
            </a:r>
            <a:r>
              <a:rPr lang="en-US" sz="1200" dirty="0">
                <a:solidFill>
                  <a:srgbClr val="002060"/>
                </a:solidFill>
                <a:latin typeface="Montserrat ExtraBold" panose="020B0604020202020204" charset="0"/>
              </a:rPr>
              <a:t>MAPEI was selected</a:t>
            </a:r>
            <a:endParaRPr lang="en-US" sz="1200" i="1" dirty="0">
              <a:solidFill>
                <a:srgbClr val="002060"/>
              </a:solidFill>
              <a:latin typeface="Montserrat Light" panose="020B0604020202020204" charset="0"/>
            </a:endParaRPr>
          </a:p>
          <a:p>
            <a:endParaRPr lang="en-US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MAPEI proposed a high-wearing </a:t>
            </a:r>
            <a:r>
              <a:rPr lang="en-US" sz="1200" dirty="0">
                <a:solidFill>
                  <a:srgbClr val="002060"/>
                </a:solidFill>
                <a:latin typeface="Montserrat" panose="00000500000000000000" pitchFamily="2" charset="0"/>
              </a:rPr>
              <a:t>epoxy flooring 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system with a moisture-barrier underlay</a:t>
            </a:r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 as described in the table.</a:t>
            </a:r>
          </a:p>
          <a:p>
            <a:endParaRPr lang="en-MY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Finally the MAPEI solution was selected based on:</a:t>
            </a:r>
          </a:p>
          <a:p>
            <a:endParaRPr lang="en-MY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MY" sz="1200">
                <a:solidFill>
                  <a:srgbClr val="002060"/>
                </a:solidFill>
                <a:latin typeface="Montserrat" panose="00000500000000000000" pitchFamily="2" charset="0"/>
              </a:rPr>
              <a:t>The successful on-site trial results,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endParaRPr lang="en-MY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The proposal to use 3 experienced applicators to carry out the rush programme; installing 110,000 m</a:t>
            </a:r>
            <a:r>
              <a:rPr lang="en-US" sz="1200" baseline="30000">
                <a:solidFill>
                  <a:srgbClr val="002060"/>
                </a:solidFill>
                <a:latin typeface="Montserrat" panose="00000500000000000000" pitchFamily="2" charset="0"/>
              </a:rPr>
              <a:t>2</a:t>
            </a: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 over 6 months,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endParaRPr lang="en-US" sz="120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en-US" sz="1200">
                <a:solidFill>
                  <a:srgbClr val="002060"/>
                </a:solidFill>
                <a:latin typeface="Montserrat" panose="00000500000000000000" pitchFamily="2" charset="0"/>
              </a:rPr>
              <a:t>Confidence in MAPEI’s technical competence and support gained over many presentations and meetings with the clients.</a:t>
            </a:r>
            <a:endParaRPr lang="x-none" sz="12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F6762D-7FAC-4915-9A99-75AEFC9850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181183"/>
              </p:ext>
            </p:extLst>
          </p:nvPr>
        </p:nvGraphicFramePr>
        <p:xfrm>
          <a:off x="4067944" y="912075"/>
          <a:ext cx="5076054" cy="1515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22098032"/>
                    </a:ext>
                  </a:extLst>
                </a:gridCol>
                <a:gridCol w="2368347">
                  <a:extLst>
                    <a:ext uri="{9D8B030D-6E8A-4147-A177-3AD203B41FA5}">
                      <a16:colId xmlns:a16="http://schemas.microsoft.com/office/drawing/2014/main" val="842906601"/>
                    </a:ext>
                  </a:extLst>
                </a:gridCol>
                <a:gridCol w="907507">
                  <a:extLst>
                    <a:ext uri="{9D8B030D-6E8A-4147-A177-3AD203B41FA5}">
                      <a16:colId xmlns:a16="http://schemas.microsoft.com/office/drawing/2014/main" val="467996669"/>
                    </a:ext>
                  </a:extLst>
                </a:gridCol>
              </a:tblGrid>
              <a:tr h="408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Montserrat Medium" panose="020B0604020202020204" charset="0"/>
                        </a:rPr>
                        <a:t>MAPEI Product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 Medium" panose="020B0604020202020204" charset="0"/>
                        </a:rPr>
                        <a:t>Function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Montserrat Medium" panose="020B0604020202020204" charset="0"/>
                        </a:rPr>
                        <a:t>Area</a:t>
                      </a:r>
                      <a:endParaRPr lang="en-US" sz="12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64023"/>
                  </a:ext>
                </a:extLst>
              </a:tr>
              <a:tr h="284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ontserrat" panose="020B0604020202020204" charset="0"/>
                        </a:rPr>
                        <a:t>a) </a:t>
                      </a:r>
                      <a:r>
                        <a:rPr lang="en-US" sz="11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Mapecoat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I 600 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spc="0" baseline="0" dirty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  </a:t>
                      </a:r>
                      <a:r>
                        <a:rPr lang="en-US" sz="1100" b="0" i="0" u="none" strike="noStrike" spc="0" baseline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Priming coat on concrete</a:t>
                      </a:r>
                      <a:endParaRPr lang="en-US" sz="11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110,000m</a:t>
                      </a:r>
                      <a:r>
                        <a:rPr lang="en-US" sz="1100" b="0" i="0" u="none" strike="noStrike" baseline="3000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2</a:t>
                      </a:r>
                      <a:endParaRPr lang="x-none" sz="11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450176"/>
                  </a:ext>
                </a:extLst>
              </a:tr>
              <a:tr h="284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ontserrat" panose="020B0604020202020204" charset="0"/>
                        </a:rPr>
                        <a:t>b)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Triblock TMB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spc="0" baseline="0" dirty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  </a:t>
                      </a:r>
                      <a:r>
                        <a:rPr lang="en-US" sz="1100" b="0" i="0" u="none" strike="noStrike" spc="0" baseline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Temporary moisture barrier</a:t>
                      </a:r>
                      <a:endParaRPr lang="en-US" sz="11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x-none" sz="12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9436416"/>
                  </a:ext>
                </a:extLst>
              </a:tr>
              <a:tr h="284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ontserrat" panose="020B0604020202020204" charset="0"/>
                        </a:rPr>
                        <a:t>c) 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Primer SN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spc="0" baseline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  Permanent moisture barrier</a:t>
                      </a:r>
                      <a:endParaRPr lang="en-US" sz="11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x-none" sz="12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1310813"/>
                  </a:ext>
                </a:extLst>
              </a:tr>
              <a:tr h="2549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Montserrat" panose="020B0604020202020204" charset="0"/>
                        </a:rPr>
                        <a:t> d) </a:t>
                      </a:r>
                      <a:r>
                        <a:rPr lang="en-US" sz="11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Mapefloor</a:t>
                      </a:r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Montserrat" panose="020B0604020202020204" charset="0"/>
                        </a:rPr>
                        <a:t> I 302 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spc="0" baseline="0" dirty="0">
                          <a:solidFill>
                            <a:srgbClr val="002060"/>
                          </a:solidFill>
                          <a:effectLst/>
                          <a:latin typeface="Montserrat Medium" panose="020B0604020202020204" charset="0"/>
                        </a:rPr>
                        <a:t>  Wearing layer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x-none" sz="12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Montserrat Medium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5B22F9-1FEB-4B63-8407-04B00CED6812}"/>
              </a:ext>
            </a:extLst>
          </p:cNvPr>
          <p:cNvSpPr/>
          <p:nvPr/>
        </p:nvSpPr>
        <p:spPr>
          <a:xfrm>
            <a:off x="3980803" y="609692"/>
            <a:ext cx="44515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2060"/>
                </a:solidFill>
                <a:latin typeface="Montserrat ExtraBold" panose="020B0604020202020204" charset="0"/>
              </a:rPr>
              <a:t>The </a:t>
            </a:r>
            <a:r>
              <a:rPr lang="en-US" sz="1300">
                <a:solidFill>
                  <a:srgbClr val="0070C0"/>
                </a:solidFill>
                <a:latin typeface="Montserrat ExtraBold" panose="020B0604020202020204" charset="0"/>
              </a:rPr>
              <a:t>MAPEI Solution</a:t>
            </a:r>
            <a:r>
              <a:rPr lang="en-US" sz="1300">
                <a:solidFill>
                  <a:srgbClr val="002060"/>
                </a:solidFill>
                <a:latin typeface="Montserrat ExtraBold" panose="020B0604020202020204" charset="0"/>
              </a:rPr>
              <a:t> &amp; </a:t>
            </a:r>
            <a:r>
              <a:rPr lang="en-US" sz="1300" dirty="0">
                <a:solidFill>
                  <a:srgbClr val="002060"/>
                </a:solidFill>
                <a:latin typeface="Montserrat ExtraBold" panose="020B0604020202020204" charset="0"/>
              </a:rPr>
              <a:t>project dimensions</a:t>
            </a:r>
            <a:endParaRPr lang="en-US" sz="13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EB04D-A639-47BA-BCD0-E0D1F6EFDBEA}"/>
              </a:ext>
            </a:extLst>
          </p:cNvPr>
          <p:cNvGrpSpPr/>
          <p:nvPr/>
        </p:nvGrpSpPr>
        <p:grpSpPr>
          <a:xfrm>
            <a:off x="4778832" y="2283718"/>
            <a:ext cx="3653472" cy="2069109"/>
            <a:chOff x="5701783" y="3509928"/>
            <a:chExt cx="2884112" cy="1542324"/>
          </a:xfrm>
        </p:grpSpPr>
        <p:pic>
          <p:nvPicPr>
            <p:cNvPr id="16" name="Picture 3" descr="C:\Users\PK.Cheah\Desktop\New folder (2)\2901-primer-sn3759bd7479c562e49128ff01007028e9.png">
              <a:extLst>
                <a:ext uri="{FF2B5EF4-FFF2-40B4-BE49-F238E27FC236}">
                  <a16:creationId xmlns:a16="http://schemas.microsoft.com/office/drawing/2014/main" id="{2C7E2FEF-9995-4959-975B-197EAE756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301" y="3509928"/>
              <a:ext cx="1450594" cy="14505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PK.Cheah\Desktop\New folder (2)\2169-mapefloor-i-302-sl3362d97279c562e49128ff01007028e9.png">
              <a:extLst>
                <a:ext uri="{FF2B5EF4-FFF2-40B4-BE49-F238E27FC236}">
                  <a16:creationId xmlns:a16="http://schemas.microsoft.com/office/drawing/2014/main" id="{C049D53F-332D-469B-BD7D-2A4F53299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3567404"/>
              <a:ext cx="1416390" cy="141639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PK.Cheah\Desktop\New folder (2)\2017-mapecoat-i-600w07c4e17579c562e49128ff01007028e9.png">
              <a:extLst>
                <a:ext uri="{FF2B5EF4-FFF2-40B4-BE49-F238E27FC236}">
                  <a16:creationId xmlns:a16="http://schemas.microsoft.com/office/drawing/2014/main" id="{3086E81A-0420-4135-BE23-E311F5E25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83" y="3567403"/>
              <a:ext cx="1484849" cy="148484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6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K.Cheah\Desktop\New folder (2)\MLH-2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19" y="204042"/>
            <a:ext cx="3483199" cy="464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PK.Cheah\Desktop\New folder (2)\MLH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" y="948626"/>
            <a:ext cx="5207911" cy="39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5</a:t>
            </a:fld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1DF55-1F22-4FEF-ACED-D5502BD0296C}"/>
              </a:ext>
            </a:extLst>
          </p:cNvPr>
          <p:cNvSpPr/>
          <p:nvPr/>
        </p:nvSpPr>
        <p:spPr>
          <a:xfrm>
            <a:off x="179512" y="627534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Montserrat ExtraBold" panose="020B0604020202020204" charset="0"/>
              </a:rPr>
              <a:t>Picture, works completed…</a:t>
            </a:r>
            <a:endParaRPr lang="en-US" sz="1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cxnSp>
        <p:nvCxnSpPr>
          <p:cNvPr id="8" name="Connettore 1 2">
            <a:extLst>
              <a:ext uri="{FF2B5EF4-FFF2-40B4-BE49-F238E27FC236}">
                <a16:creationId xmlns:a16="http://schemas.microsoft.com/office/drawing/2014/main" id="{42915600-CAF7-4B04-82BC-8C13DDA7E87D}"/>
              </a:ext>
            </a:extLst>
          </p:cNvPr>
          <p:cNvCxnSpPr/>
          <p:nvPr/>
        </p:nvCxnSpPr>
        <p:spPr>
          <a:xfrm>
            <a:off x="-36512" y="184666"/>
            <a:ext cx="410445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53233DED-6887-4BB6-B923-5CD7D4B50218}"/>
              </a:ext>
            </a:extLst>
          </p:cNvPr>
          <p:cNvSpPr txBox="1"/>
          <p:nvPr/>
        </p:nvSpPr>
        <p:spPr>
          <a:xfrm>
            <a:off x="0" y="184666"/>
            <a:ext cx="616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Mapletree Logistics Hub</a:t>
            </a:r>
            <a:r>
              <a:rPr lang="it-IT" dirty="0">
                <a:solidFill>
                  <a:srgbClr val="002060"/>
                </a:solidFill>
                <a:latin typeface="Montserrat Medium" panose="020B0604020202020204" charset="0"/>
              </a:rPr>
              <a:t>, PTP-Johor</a:t>
            </a:r>
          </a:p>
        </p:txBody>
      </p: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725A99E9-2F72-44FC-A10D-4A0F0F84BC24}"/>
              </a:ext>
            </a:extLst>
          </p:cNvPr>
          <p:cNvSpPr txBox="1"/>
          <p:nvPr/>
        </p:nvSpPr>
        <p:spPr>
          <a:xfrm>
            <a:off x="-18256" y="-20538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  <a:latin typeface="Montserrat" panose="00000500000000000000" pitchFamily="2" charset="0"/>
              </a:rPr>
              <a:t>Malaysia, Mapletree Logistics Hub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F14C7-F573-4AA5-AA29-CC4295ABB1F8}"/>
              </a:ext>
            </a:extLst>
          </p:cNvPr>
          <p:cNvSpPr/>
          <p:nvPr/>
        </p:nvSpPr>
        <p:spPr>
          <a:xfrm>
            <a:off x="3292948" y="4548523"/>
            <a:ext cx="206703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MY" sz="1100" i="1">
                <a:solidFill>
                  <a:schemeClr val="bg1"/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flooring works</a:t>
            </a:r>
            <a:endParaRPr lang="en-MY" sz="1100" i="1" dirty="0">
              <a:solidFill>
                <a:schemeClr val="bg1"/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7571" y="970538"/>
            <a:ext cx="7264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050" dirty="0">
                <a:solidFill>
                  <a:schemeClr val="bg1"/>
                </a:solidFill>
                <a:latin typeface="Montserrat" panose="020B0604020202020204" charset="0"/>
              </a:rPr>
              <a:t>MLH-20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61142" y="4548523"/>
            <a:ext cx="8306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50" dirty="0">
                <a:solidFill>
                  <a:schemeClr val="bg1"/>
                </a:solidFill>
                <a:latin typeface="Montserrat" panose="020B0604020202020204" charset="0"/>
              </a:rPr>
              <a:t>MLH-21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1F14C7-F573-4AA5-AA29-CC4295ABB1F8}"/>
              </a:ext>
            </a:extLst>
          </p:cNvPr>
          <p:cNvSpPr/>
          <p:nvPr/>
        </p:nvSpPr>
        <p:spPr>
          <a:xfrm>
            <a:off x="6590893" y="238527"/>
            <a:ext cx="23905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MY" sz="1100" i="1" dirty="0">
                <a:solidFill>
                  <a:schemeClr val="bg1"/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Foot </a:t>
            </a:r>
            <a:r>
              <a:rPr lang="en-MY" sz="1100" i="1">
                <a:solidFill>
                  <a:schemeClr val="bg1"/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traffic after 1 day’s curing</a:t>
            </a:r>
            <a:endParaRPr lang="en-MY" sz="1100" i="1" dirty="0">
              <a:solidFill>
                <a:schemeClr val="bg1"/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36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PK.Cheah\Desktop\New folder (2)\MLH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7574"/>
            <a:ext cx="4264887" cy="319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PK.Cheah\Desktop\New folder (2)\MLH-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987575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6</a:t>
            </a:fld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1DF55-1F22-4FEF-ACED-D5502BD0296C}"/>
              </a:ext>
            </a:extLst>
          </p:cNvPr>
          <p:cNvSpPr/>
          <p:nvPr/>
        </p:nvSpPr>
        <p:spPr>
          <a:xfrm>
            <a:off x="179512" y="627534"/>
            <a:ext cx="4104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Montserrat ExtraBold" panose="020B0604020202020204" charset="0"/>
              </a:rPr>
              <a:t>Picture, works completed…</a:t>
            </a:r>
            <a:endParaRPr lang="en-US" sz="1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cxnSp>
        <p:nvCxnSpPr>
          <p:cNvPr id="8" name="Connettore 1 2">
            <a:extLst>
              <a:ext uri="{FF2B5EF4-FFF2-40B4-BE49-F238E27FC236}">
                <a16:creationId xmlns:a16="http://schemas.microsoft.com/office/drawing/2014/main" id="{42915600-CAF7-4B04-82BC-8C13DDA7E87D}"/>
              </a:ext>
            </a:extLst>
          </p:cNvPr>
          <p:cNvCxnSpPr/>
          <p:nvPr/>
        </p:nvCxnSpPr>
        <p:spPr>
          <a:xfrm>
            <a:off x="-36512" y="184666"/>
            <a:ext cx="4104456" cy="0"/>
          </a:xfrm>
          <a:prstGeom prst="line">
            <a:avLst/>
          </a:prstGeom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4">
            <a:extLst>
              <a:ext uri="{FF2B5EF4-FFF2-40B4-BE49-F238E27FC236}">
                <a16:creationId xmlns:a16="http://schemas.microsoft.com/office/drawing/2014/main" id="{53233DED-6887-4BB6-B923-5CD7D4B50218}"/>
              </a:ext>
            </a:extLst>
          </p:cNvPr>
          <p:cNvSpPr txBox="1"/>
          <p:nvPr/>
        </p:nvSpPr>
        <p:spPr>
          <a:xfrm>
            <a:off x="0" y="184666"/>
            <a:ext cx="616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Montserrat ExtraBold" panose="00000900000000000000" pitchFamily="2" charset="0"/>
              </a:rPr>
              <a:t>Mapletree Logistics Hub</a:t>
            </a:r>
            <a:r>
              <a:rPr lang="it-IT" dirty="0">
                <a:solidFill>
                  <a:srgbClr val="002060"/>
                </a:solidFill>
                <a:latin typeface="Montserrat Medium" panose="020B0604020202020204" charset="0"/>
              </a:rPr>
              <a:t>, PTP-Johor</a:t>
            </a:r>
          </a:p>
        </p:txBody>
      </p:sp>
      <p:sp>
        <p:nvSpPr>
          <p:cNvPr id="14" name="CasellaDiTesto 5">
            <a:extLst>
              <a:ext uri="{FF2B5EF4-FFF2-40B4-BE49-F238E27FC236}">
                <a16:creationId xmlns:a16="http://schemas.microsoft.com/office/drawing/2014/main" id="{725A99E9-2F72-44FC-A10D-4A0F0F84BC24}"/>
              </a:ext>
            </a:extLst>
          </p:cNvPr>
          <p:cNvSpPr txBox="1"/>
          <p:nvPr/>
        </p:nvSpPr>
        <p:spPr>
          <a:xfrm>
            <a:off x="-18256" y="-20538"/>
            <a:ext cx="4374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rgbClr val="002060"/>
                </a:solidFill>
                <a:latin typeface="Montserrat" panose="00000500000000000000" pitchFamily="2" charset="0"/>
              </a:rPr>
              <a:t>Malaysia, Mapletree Logistics Hub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F14C7-F573-4AA5-AA29-CC4295ABB1F8}"/>
              </a:ext>
            </a:extLst>
          </p:cNvPr>
          <p:cNvSpPr/>
          <p:nvPr/>
        </p:nvSpPr>
        <p:spPr>
          <a:xfrm>
            <a:off x="4141680" y="4223114"/>
            <a:ext cx="3564397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MY" sz="1100" i="1">
                <a:solidFill>
                  <a:srgbClr val="002060"/>
                </a:solidFill>
                <a:latin typeface="Montserrat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 flooring works</a:t>
            </a:r>
            <a:endParaRPr lang="en-MY" sz="1100" i="1" dirty="0">
              <a:solidFill>
                <a:srgbClr val="002060"/>
              </a:solidFill>
              <a:latin typeface="Montserrat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7604" y="996939"/>
            <a:ext cx="7152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050" dirty="0">
                <a:solidFill>
                  <a:schemeClr val="bg1"/>
                </a:solidFill>
                <a:latin typeface="Montserrat" panose="020B0604020202020204" charset="0"/>
              </a:rPr>
              <a:t>MLH-22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06077" y="1001879"/>
            <a:ext cx="71526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050" dirty="0">
                <a:solidFill>
                  <a:schemeClr val="bg1"/>
                </a:solidFill>
                <a:latin typeface="Montserrat" panose="020B0604020202020204" charset="0"/>
              </a:rPr>
              <a:t>MLH-23</a:t>
            </a:r>
          </a:p>
        </p:txBody>
      </p:sp>
    </p:spTree>
    <p:extLst>
      <p:ext uri="{BB962C8B-B14F-4D97-AF65-F5344CB8AC3E}">
        <p14:creationId xmlns:p14="http://schemas.microsoft.com/office/powerpoint/2010/main" val="260160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47577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3" descr="\\Mac\Home\Desktop\cubi per presentazione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/>
          <a:stretch/>
        </p:blipFill>
        <p:spPr bwMode="auto">
          <a:xfrm flipH="1">
            <a:off x="7596336" y="2503022"/>
            <a:ext cx="1559666" cy="22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Mac\Home\Desktop\cubi per presentazione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b="16946"/>
          <a:stretch/>
        </p:blipFill>
        <p:spPr bwMode="auto">
          <a:xfrm rot="10800000" flipH="1">
            <a:off x="-12002" y="-1"/>
            <a:ext cx="1559666" cy="1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F5CB-D4ED-460F-A050-4DB5EF80D838}" type="slidenum">
              <a:rPr lang="it-IT" smtClean="0"/>
              <a:t>7</a:t>
            </a:fld>
            <a:endParaRPr lang="it-IT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0" t="33667" r="58667" b="36167"/>
          <a:stretch/>
        </p:blipFill>
        <p:spPr bwMode="auto">
          <a:xfrm>
            <a:off x="3941676" y="1203598"/>
            <a:ext cx="1368152" cy="4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2573524" y="1779662"/>
            <a:ext cx="410445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85167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0070C0"/>
                </a:solidFill>
                <a:latin typeface="Montserrat ExtraBold" panose="00000900000000000000" pitchFamily="2" charset="0"/>
              </a:rPr>
              <a:t>We thank you</a:t>
            </a:r>
          </a:p>
          <a:p>
            <a:pPr algn="ctr"/>
            <a:r>
              <a:rPr lang="it-IT" sz="15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for </a:t>
            </a:r>
            <a:r>
              <a:rPr lang="it-IT" sz="1500" i="1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your</a:t>
            </a:r>
            <a:r>
              <a:rPr lang="it-IT" sz="1500" i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it-IT" sz="1500" i="1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attention</a:t>
            </a:r>
            <a:endParaRPr lang="it-IT" sz="1500" i="1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371950"/>
            <a:ext cx="9144000" cy="771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1704" y="3579862"/>
            <a:ext cx="9036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70C0"/>
                </a:solidFill>
                <a:latin typeface="Montserrat ExtraBold" panose="00000900000000000000" pitchFamily="2" charset="0"/>
              </a:rPr>
              <a:t>www.mapei.com.my</a:t>
            </a:r>
          </a:p>
        </p:txBody>
      </p:sp>
    </p:spTree>
    <p:extLst>
      <p:ext uri="{BB962C8B-B14F-4D97-AF65-F5344CB8AC3E}">
        <p14:creationId xmlns:p14="http://schemas.microsoft.com/office/powerpoint/2010/main" val="1636998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7846</TotalTime>
  <Words>498</Words>
  <Application>Microsoft Office PowerPoint</Application>
  <PresentationFormat>On-screen Show (16:9)</PresentationFormat>
  <Paragraphs>80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Montserrat ExtraBold</vt:lpstr>
      <vt:lpstr>Wingdings</vt:lpstr>
      <vt:lpstr>Arial</vt:lpstr>
      <vt:lpstr>Calibri</vt:lpstr>
      <vt:lpstr>Montserrat Medium</vt:lpstr>
      <vt:lpstr>Montserrat</vt:lpstr>
      <vt:lpstr>Montserrat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Acampora Davide</dc:creator>
  <cp:lastModifiedBy>Cheah Peck Kuan</cp:lastModifiedBy>
  <cp:revision>382</cp:revision>
  <cp:lastPrinted>2018-01-18T16:22:39Z</cp:lastPrinted>
  <dcterms:created xsi:type="dcterms:W3CDTF">2016-01-25T10:51:39Z</dcterms:created>
  <dcterms:modified xsi:type="dcterms:W3CDTF">2020-02-03T04:25:58Z</dcterms:modified>
</cp:coreProperties>
</file>